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50"/>
  </p:notesMasterIdLst>
  <p:handoutMasterIdLst>
    <p:handoutMasterId r:id="rId51"/>
  </p:handoutMasterIdLst>
  <p:sldIdLst>
    <p:sldId id="317" r:id="rId12"/>
    <p:sldId id="315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6" r:id="rId26"/>
    <p:sldId id="337" r:id="rId27"/>
    <p:sldId id="342" r:id="rId28"/>
    <p:sldId id="321" r:id="rId29"/>
    <p:sldId id="319" r:id="rId30"/>
    <p:sldId id="346" r:id="rId31"/>
    <p:sldId id="348" r:id="rId32"/>
    <p:sldId id="349" r:id="rId33"/>
    <p:sldId id="350" r:id="rId34"/>
    <p:sldId id="351" r:id="rId35"/>
    <p:sldId id="353" r:id="rId36"/>
    <p:sldId id="354" r:id="rId37"/>
    <p:sldId id="356" r:id="rId38"/>
    <p:sldId id="357" r:id="rId39"/>
    <p:sldId id="358" r:id="rId40"/>
    <p:sldId id="359" r:id="rId41"/>
    <p:sldId id="360" r:id="rId42"/>
    <p:sldId id="355" r:id="rId43"/>
    <p:sldId id="352" r:id="rId44"/>
    <p:sldId id="344" r:id="rId45"/>
    <p:sldId id="347" r:id="rId46"/>
    <p:sldId id="343" r:id="rId47"/>
    <p:sldId id="345" r:id="rId48"/>
    <p:sldId id="320" r:id="rId49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7"/>
    <p:restoredTop sz="94671"/>
  </p:normalViewPr>
  <p:slideViewPr>
    <p:cSldViewPr>
      <p:cViewPr varScale="1">
        <p:scale>
          <a:sx n="104" d="100"/>
          <a:sy n="104" d="100"/>
        </p:scale>
        <p:origin x="264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7CEF7710-6AA6-3945-A547-A684C600C745}" type="datetimeFigureOut">
              <a:rPr lang="en-US" altLang="x-none"/>
              <a:pPr>
                <a:defRPr/>
              </a:pPr>
              <a:t>11/15/18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FE5A0960-8B28-7240-9E46-CC59FC25DB9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4848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848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14848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CE538B8-8983-6947-9915-791BCE44E70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432CBAF-52A4-D347-BB77-122443E2BD6D}" type="slidenum">
              <a:rPr lang="en-US" altLang="x-none">
                <a:latin typeface="Arial" charset="0"/>
              </a:rPr>
              <a:pPr>
                <a:spcBef>
                  <a:spcPct val="0"/>
                </a:spcBef>
              </a:pPr>
              <a:t>1</a:t>
            </a:fld>
            <a:endParaRPr lang="en-US" altLang="x-none">
              <a:latin typeface="Arial" charset="0"/>
            </a:endParaRPr>
          </a:p>
        </p:txBody>
      </p:sp>
      <p:sp>
        <p:nvSpPr>
          <p:cNvPr id="16387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5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02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23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87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24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757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25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231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26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91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27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63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23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29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7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30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69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31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0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32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124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33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69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34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297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35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60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36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85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37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63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38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8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10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1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18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48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19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21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20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151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charset="2"/>
              <a:buNone/>
            </a:pPr>
            <a:fld id="{2CC7E257-86B5-3449-9EB7-F23FC2BEFDB0}" type="slidenum">
              <a:rPr lang="en-US" altLang="x-none"/>
              <a:pPr>
                <a:spcBef>
                  <a:spcPct val="0"/>
                </a:spcBef>
                <a:buSzPct val="45000"/>
                <a:buFont typeface="Wingdings" charset="2"/>
                <a:buNone/>
              </a:pPr>
              <a:t>21</a:t>
            </a:fld>
            <a:endParaRPr lang="en-US" altLang="x-none"/>
          </a:p>
        </p:txBody>
      </p:sp>
      <p:sp>
        <p:nvSpPr>
          <p:cNvPr id="153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31B35-7467-5D45-955E-9DBD1DB316B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781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EDD39-55C1-2F4A-8F50-5D281F22103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41856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1EE4A-C3B1-9542-965B-DABA86DBA91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3027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4D48F-16E4-9246-A32E-6E2BEC289A8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606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02AB0-C721-D346-9640-BEC2EB969A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8059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529E5-23BB-E14A-9382-314385B008A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77132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4F949-99E6-CB4B-9078-92CD615C879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28722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741E0-AA98-1043-9468-FB8F23C6D3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74850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3E08F-55B2-F446-B643-C092D36F557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83392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0D2D4-C29B-5540-8B60-BCFB9A48BF5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96420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B5872-5B53-9F46-B5CB-CEB452CF60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4364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47834-84B2-6946-AE72-9411FF42C0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406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94735-DBD7-CF44-BB93-9E763E6F6D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27023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C5290-FBAC-A14A-9C80-1BD5D8E8A2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63258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FF784-9048-134C-AF48-2C4D1A47E0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01632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8A5AC-6215-724E-ABAF-F64253E7977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858618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0A090-31F3-7044-8CA3-49F826D033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202406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17D70-D843-9E42-8E9A-5149E02CE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64195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16B9C-62FD-C347-9C37-47F3F3974FC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95534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45333-7E6D-8941-941D-D2800908B96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796745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DDC7A-A32A-AD4E-A73C-0C9F188C54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097817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66D3A-AA97-E040-A854-5E0BBA7613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1247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65972-6295-DE49-AA2C-027364E8C1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908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CCDF4-B500-E840-BA5B-EF796BC004C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76841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C4B58-11F7-5D41-B8FD-C0FC9DE194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759465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04DAC-A311-A446-A013-78041F1855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2586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1ADA4-BF08-BA4E-87E6-D1600630E04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1154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206AC-7764-0B46-AE5F-D96165DEF8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448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1A26F-0342-4B43-B362-2C06C6D672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0753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74B7E-233A-764C-894B-D1C49BBE9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889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F4148-4BD8-D843-B0E6-D9EFC28315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5985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DC774-0BBB-8D46-BEF8-03EC4D0CB04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4209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2D23B-03AB-714C-AD11-16B47A03835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30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E7C47-0AAF-AE4B-A2ED-C0ABB76A45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2498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FF073-75FF-F448-9838-03A53BDD09F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7627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4A88C-427B-5F4F-A9D1-EC72F29D51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289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3361-0A8A-434B-8BE8-24B7DBC381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7415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A8114-4176-FA4C-99EB-0A04813CD45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544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CE43E-BACD-734A-9B0D-46E2401D626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712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26F9F-A6A9-6341-81CB-9BC69DA8776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7393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2C520-318F-C24C-83BA-04A3AA900B4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661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7D4F9-59D9-6E4C-A3EE-1E23C1C47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8956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A09E8-9C80-DC49-8FAA-38C2F7B39F1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1708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E5D9B-772C-0143-B605-F7BD06C3820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83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E26D6-EB3D-D246-AB79-9177129556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129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8644E-FDE2-B447-A2E6-23FABE582FC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0663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1413C-9368-BD4B-AA6E-E9074FF2DAB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7687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2A6C4-EEB5-9B48-8D51-0A1344DE885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7863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9CA17-C3A6-5440-972E-21EB99545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73862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C718-5BDD-AB4E-A852-3C4B12C51AD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4239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B2E1E-B702-EE4F-BC76-2215C7E17E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4135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0A295-8E28-7E41-A887-CB4AE9C950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77997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32205-8BF4-A84D-98B0-A24FDDE31BB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3904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76932-7742-8547-9DD9-4779F2A701A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316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2EFFE-8EBC-7345-88F7-9343DE01C08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351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EAA20-E59D-8348-81E4-40C352A3DD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46746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F2E21-9C30-1847-9427-C98276C4451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4026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F620-7394-F646-8C92-85DD8C0A63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0574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5AE06-0842-1647-9ECA-DCFC1D4D5A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0121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130FD-2F85-AE45-963D-914F9CC77FE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1757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A9310-1AB3-644A-9845-A625BE320A4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29281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70AF8-A2AD-7246-B4B4-05BB5B6477C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65746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F7AB9-C091-B44D-949F-B874D17258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30819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54731-BE54-CD43-B541-C1941CF6162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46851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60DC-D294-6C44-B554-D55409DA204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9586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23CA2-1067-8444-9C8A-CB5FA9DC42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44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67A64-9C7C-6040-9A20-2423CCC1EA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57482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A9795-B64C-2B4E-ADFD-976007CFEE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74854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81242-6900-6C4A-85E0-7ADB59EADBD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82147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AD892-6C64-1E41-AC14-4892680669F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4320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17BDA-7F50-3149-80C6-4A516013F70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00017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BDE18-3460-344B-B7D2-41E8CC50DA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30226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B27D4-E8A7-BA40-B032-29D03852A7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16861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DFA10-447C-B944-A916-8BA6C9FB08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6046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75D14-AF26-474C-BC7F-D74243F2C7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648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6F9B0-137B-1740-B67E-9AD63577355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36677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9ECF7-B7F1-3C4F-AD3F-83D1131914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18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4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CA8D8-2DFF-D845-BCDE-73A46E3544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74051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604C9-F200-1543-BEBE-E726D5AD8E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0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C6E19-D9BF-AF42-B992-D12BB0F506A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04307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DA1CA-4CFD-4A48-AAB0-36EF18476CE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47212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E4764-B39D-9442-AD76-93B0FA3C89F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96002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D8E94-094F-B547-A516-8DA8AAFD51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83167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77A13-F722-9743-BCB9-6ECCEC0BF8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81989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E60A5-DC3F-9348-A9EA-FBF7946DFCF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3881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C6F1C-ED76-B04C-A50D-80ADEBABB0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47183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08F0E-3733-F043-A9EA-8917706AA7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25654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219B5-8212-644D-B689-164286DD82E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46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DB997-94EF-2143-9431-2BC21B68BB7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92238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1EBAF-CCD0-E84A-BD6E-E4DDCD6B073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71773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5FEFD-72CD-B84B-B91A-9AD410F7A7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08718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B5C52-EA53-6640-8B15-A67943BA30D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13590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0C7D5-D4EB-D34B-A893-45951244871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60606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293AF-9348-4744-8CFA-8B6BE74FA37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31797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1DF86-61C7-CF4B-A8B2-252A2673EC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3505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21A9B-6A8B-9B4D-8CE1-4AE6C4FFC64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44208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19120-DA86-3241-AB9C-7E051549C6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8907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E5281-303B-2C49-AF9C-A8E156FACEF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02802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2FC42-29B6-2A47-B61D-BEEDAC3DB0F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81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2F980-D4F5-FE4C-A888-E2BC3B4CD08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46171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30806-2808-0049-86CD-AC05FE0DBC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98295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23893-43FE-2F4C-8C8F-721B0C1A3F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48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FEE4F-85E0-B040-81F1-08BCF02B4B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42742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8E7D9-485B-474D-BBD8-58E01963DDD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92824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6D60B-ADEF-8949-9429-5A35DB760C7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0908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E556C-BEEA-4448-A0EE-B043752562F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2302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A3A98-BD34-FC49-8251-D2E2565FA7C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52551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100D5-E5B6-7743-ACD1-87101604D99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53877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5394B-3724-EE47-870F-1A512F1214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63274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373C7-5D60-3C4C-BBE3-D77D300B2BF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231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E8714-6B3E-2041-9375-5F71BAB4A60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8089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3D2F8-3817-334D-8E62-842C1B63DE9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36677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F5736-CA42-4148-B548-98571D792BF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27969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665AD-DEB3-0A44-9368-FF81024E5FD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43762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30045-1324-2442-A06B-8B46FE42BE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1479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A9803-4A0D-C04A-9C92-DB7DC4BABD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70048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C7166-FC8E-D44F-A784-BEBFD95301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40015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E1E15-E073-A74C-AD68-D05EA2FC657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29161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D2ADA-8A89-5F41-ADD3-E6C24FAF5F7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51420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52121-A52E-1F4A-9522-435CE6DC75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1945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0FDFF-0E91-DE42-B4A8-4B8841DEE3D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176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2438400" y="6264275"/>
            <a:ext cx="3581400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" name="Freeform 3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33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75DC4B7-6F04-2D4F-BA98-4E1E37738C4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83" r:id="rId1"/>
    <p:sldLayoutId id="2147485784" r:id="rId2"/>
    <p:sldLayoutId id="2147485785" r:id="rId3"/>
    <p:sldLayoutId id="2147485786" r:id="rId4"/>
    <p:sldLayoutId id="2147485787" r:id="rId5"/>
    <p:sldLayoutId id="2147485788" r:id="rId6"/>
    <p:sldLayoutId id="2147485789" r:id="rId7"/>
    <p:sldLayoutId id="2147485790" r:id="rId8"/>
    <p:sldLayoutId id="2147485791" r:id="rId9"/>
    <p:sldLayoutId id="2147485792" r:id="rId10"/>
    <p:sldLayoutId id="214748579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239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39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2390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6FA0E37-E4B4-C24A-B14D-5A17DABA068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1" r:id="rId1"/>
    <p:sldLayoutId id="2147485762" r:id="rId2"/>
    <p:sldLayoutId id="2147485763" r:id="rId3"/>
    <p:sldLayoutId id="2147485764" r:id="rId4"/>
    <p:sldLayoutId id="2147485765" r:id="rId5"/>
    <p:sldLayoutId id="2147485766" r:id="rId6"/>
    <p:sldLayoutId id="2147485767" r:id="rId7"/>
    <p:sldLayoutId id="2147485768" r:id="rId8"/>
    <p:sldLayoutId id="2147485769" r:id="rId9"/>
    <p:sldLayoutId id="2147485770" r:id="rId10"/>
    <p:sldLayoutId id="2147485771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6201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620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A33E51D5-A60A-5146-8DB6-AEB5CF80F7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72" r:id="rId1"/>
    <p:sldLayoutId id="2147485773" r:id="rId2"/>
    <p:sldLayoutId id="2147485774" r:id="rId3"/>
    <p:sldLayoutId id="2147485775" r:id="rId4"/>
    <p:sldLayoutId id="2147485776" r:id="rId5"/>
    <p:sldLayoutId id="2147485777" r:id="rId6"/>
    <p:sldLayoutId id="2147485778" r:id="rId7"/>
    <p:sldLayoutId id="2147485779" r:id="rId8"/>
    <p:sldLayoutId id="2147485780" r:id="rId9"/>
    <p:sldLayoutId id="2147485781" r:id="rId10"/>
    <p:sldLayoutId id="214748578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332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32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332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Freeform 11"/>
          <p:cNvSpPr>
            <a:spLocks noChangeArrowheads="1"/>
          </p:cNvSpPr>
          <p:nvPr/>
        </p:nvSpPr>
        <p:spPr bwMode="auto">
          <a:xfrm flipV="1">
            <a:off x="8167688" y="6346825"/>
            <a:ext cx="585787" cy="396875"/>
          </a:xfrm>
          <a:custGeom>
            <a:avLst/>
            <a:gdLst>
              <a:gd name="T0" fmla="*/ 0 w 585787"/>
              <a:gd name="T1" fmla="*/ 396875 h 396875"/>
              <a:gd name="T2" fmla="*/ 99219 w 585787"/>
              <a:gd name="T3" fmla="*/ 0 h 396875"/>
              <a:gd name="T4" fmla="*/ 486568 w 585787"/>
              <a:gd name="T5" fmla="*/ 0 h 396875"/>
              <a:gd name="T6" fmla="*/ 585787 w 585787"/>
              <a:gd name="T7" fmla="*/ 396875 h 396875"/>
              <a:gd name="T8" fmla="*/ 0 w 585787"/>
              <a:gd name="T9" fmla="*/ 396875 h 3968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5787" h="396875">
                <a:moveTo>
                  <a:pt x="0" y="396875"/>
                </a:moveTo>
                <a:lnTo>
                  <a:pt x="99219" y="0"/>
                </a:lnTo>
                <a:lnTo>
                  <a:pt x="486568" y="0"/>
                </a:lnTo>
                <a:lnTo>
                  <a:pt x="585787" y="396875"/>
                </a:lnTo>
                <a:lnTo>
                  <a:pt x="0" y="396875"/>
                </a:lnTo>
                <a:close/>
              </a:path>
            </a:pathLst>
          </a:custGeom>
          <a:solidFill>
            <a:srgbClr val="3B18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5943600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59436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800"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44E9C458-EA69-B744-90F1-114ABA4599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2" r:id="rId1"/>
    <p:sldLayoutId id="2147485663" r:id="rId2"/>
    <p:sldLayoutId id="2147485664" r:id="rId3"/>
    <p:sldLayoutId id="2147485665" r:id="rId4"/>
    <p:sldLayoutId id="2147485666" r:id="rId5"/>
    <p:sldLayoutId id="2147485667" r:id="rId6"/>
    <p:sldLayoutId id="2147485668" r:id="rId7"/>
    <p:sldLayoutId id="2147485669" r:id="rId8"/>
    <p:sldLayoutId id="2147485670" r:id="rId9"/>
    <p:sldLayoutId id="2147485671" r:id="rId10"/>
    <p:sldLayoutId id="2147485672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3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4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2560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9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25611" name="Freeform 10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5612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4" name="Rectangle 12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248400"/>
            <a:ext cx="13795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9221AA9-7BFB-0140-B170-B4C7E6BA0E3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73" r:id="rId1"/>
    <p:sldLayoutId id="2147485674" r:id="rId2"/>
    <p:sldLayoutId id="2147485675" r:id="rId3"/>
    <p:sldLayoutId id="2147485676" r:id="rId4"/>
    <p:sldLayoutId id="2147485677" r:id="rId5"/>
    <p:sldLayoutId id="2147485678" r:id="rId6"/>
    <p:sldLayoutId id="2147485679" r:id="rId7"/>
    <p:sldLayoutId id="2147485680" r:id="rId8"/>
    <p:sldLayoutId id="2147485681" r:id="rId9"/>
    <p:sldLayoutId id="2147485682" r:id="rId10"/>
    <p:sldLayoutId id="214748568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37896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89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64275"/>
            <a:ext cx="15986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87B8A782-073C-6646-AF39-F6DE29C5C8A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86" r:id="rId3"/>
    <p:sldLayoutId id="2147485687" r:id="rId4"/>
    <p:sldLayoutId id="2147485688" r:id="rId5"/>
    <p:sldLayoutId id="2147485689" r:id="rId6"/>
    <p:sldLayoutId id="2147485690" r:id="rId7"/>
    <p:sldLayoutId id="2147485691" r:id="rId8"/>
    <p:sldLayoutId id="2147485692" r:id="rId9"/>
    <p:sldLayoutId id="2147485693" r:id="rId10"/>
    <p:sldLayoutId id="2147485694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50184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18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096000" y="6264275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6BC80E8-5C84-E843-BE26-37D701F4637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95" r:id="rId1"/>
    <p:sldLayoutId id="2147485696" r:id="rId2"/>
    <p:sldLayoutId id="2147485697" r:id="rId3"/>
    <p:sldLayoutId id="2147485698" r:id="rId4"/>
    <p:sldLayoutId id="2147485699" r:id="rId5"/>
    <p:sldLayoutId id="2147485700" r:id="rId6"/>
    <p:sldLayoutId id="2147485701" r:id="rId7"/>
    <p:sldLayoutId id="2147485702" r:id="rId8"/>
    <p:sldLayoutId id="2147485703" r:id="rId9"/>
    <p:sldLayoutId id="2147485704" r:id="rId10"/>
    <p:sldLayoutId id="2147485705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62472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2473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172200" y="6264275"/>
            <a:ext cx="19034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6A472B8-831D-2941-9461-EB8AC4D4296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6" r:id="rId1"/>
    <p:sldLayoutId id="2147485707" r:id="rId2"/>
    <p:sldLayoutId id="2147485708" r:id="rId3"/>
    <p:sldLayoutId id="2147485709" r:id="rId4"/>
    <p:sldLayoutId id="2147485710" r:id="rId5"/>
    <p:sldLayoutId id="2147485711" r:id="rId6"/>
    <p:sldLayoutId id="2147485712" r:id="rId7"/>
    <p:sldLayoutId id="2147485713" r:id="rId8"/>
    <p:sldLayoutId id="2147485714" r:id="rId9"/>
    <p:sldLayoutId id="2147485715" r:id="rId10"/>
    <p:sldLayoutId id="2147485716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87048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704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8704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400800" y="6324600"/>
            <a:ext cx="1608138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A2F3418E-7494-0849-9B15-A517C6E16E6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28" r:id="rId1"/>
    <p:sldLayoutId id="2147485729" r:id="rId2"/>
    <p:sldLayoutId id="2147485730" r:id="rId3"/>
    <p:sldLayoutId id="2147485731" r:id="rId4"/>
    <p:sldLayoutId id="2147485732" r:id="rId5"/>
    <p:sldLayoutId id="2147485733" r:id="rId6"/>
    <p:sldLayoutId id="2147485734" r:id="rId7"/>
    <p:sldLayoutId id="2147485735" r:id="rId8"/>
    <p:sldLayoutId id="2147485736" r:id="rId9"/>
    <p:sldLayoutId id="2147485737" r:id="rId10"/>
    <p:sldLayoutId id="2147485738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99337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93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305FD72-65F5-214F-8A19-1E8C8C075A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39" r:id="rId1"/>
    <p:sldLayoutId id="2147485740" r:id="rId2"/>
    <p:sldLayoutId id="2147485741" r:id="rId3"/>
    <p:sldLayoutId id="2147485742" r:id="rId4"/>
    <p:sldLayoutId id="2147485743" r:id="rId5"/>
    <p:sldLayoutId id="2147485744" r:id="rId6"/>
    <p:sldLayoutId id="2147485745" r:id="rId7"/>
    <p:sldLayoutId id="2147485746" r:id="rId8"/>
    <p:sldLayoutId id="2147485747" r:id="rId9"/>
    <p:sldLayoutId id="2147485748" r:id="rId10"/>
    <p:sldLayoutId id="214748574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1"/>
          <p:cNvGrpSpPr>
            <a:grpSpLocks/>
          </p:cNvGrpSpPr>
          <p:nvPr/>
        </p:nvGrpSpPr>
        <p:grpSpPr bwMode="auto">
          <a:xfrm>
            <a:off x="8167688" y="6348413"/>
            <a:ext cx="593725" cy="398462"/>
            <a:chOff x="5145" y="3999"/>
            <a:chExt cx="374" cy="251"/>
          </a:xfrm>
        </p:grpSpPr>
        <p:sp>
          <p:nvSpPr>
            <p:cNvPr id="111625" name="Freeform 2"/>
            <p:cNvSpPr>
              <a:spLocks noChangeArrowheads="1"/>
            </p:cNvSpPr>
            <p:nvPr/>
          </p:nvSpPr>
          <p:spPr bwMode="auto">
            <a:xfrm flipV="1">
              <a:off x="5168" y="4019"/>
              <a:ext cx="324" cy="206"/>
            </a:xfrm>
            <a:custGeom>
              <a:avLst/>
              <a:gdLst>
                <a:gd name="T0" fmla="*/ 0 w 733146"/>
                <a:gd name="T1" fmla="*/ 0 h 494505"/>
                <a:gd name="T2" fmla="*/ 0 w 733146"/>
                <a:gd name="T3" fmla="*/ 0 h 494505"/>
                <a:gd name="T4" fmla="*/ 0 w 733146"/>
                <a:gd name="T5" fmla="*/ 0 h 494505"/>
                <a:gd name="T6" fmla="*/ 0 w 733146"/>
                <a:gd name="T7" fmla="*/ 0 h 494505"/>
                <a:gd name="T8" fmla="*/ 0 w 733146"/>
                <a:gd name="T9" fmla="*/ 0 h 4945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3146" h="494505">
                  <a:moveTo>
                    <a:pt x="0" y="494505"/>
                  </a:moveTo>
                  <a:lnTo>
                    <a:pt x="123626" y="0"/>
                  </a:lnTo>
                  <a:lnTo>
                    <a:pt x="609520" y="0"/>
                  </a:lnTo>
                  <a:lnTo>
                    <a:pt x="733146" y="494505"/>
                  </a:lnTo>
                  <a:lnTo>
                    <a:pt x="0" y="494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1626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" y="3999"/>
              <a:ext cx="37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228600" y="254000"/>
            <a:ext cx="8686800" cy="6418263"/>
          </a:xfrm>
          <a:prstGeom prst="rect">
            <a:avLst/>
          </a:prstGeom>
          <a:noFill/>
          <a:ln w="22320" cap="sq">
            <a:solidFill>
              <a:srgbClr val="3B18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7"/>
          <p:cNvSpPr txBox="1">
            <a:spLocks noChangeArrowheads="1"/>
          </p:cNvSpPr>
          <p:nvPr/>
        </p:nvSpPr>
        <p:spPr bwMode="auto"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248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3114675" y="6264275"/>
            <a:ext cx="2894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898989"/>
                </a:solidFill>
                <a:latin typeface="+mn-lt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543675" y="609600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eaLnBrk="1" hangingPunct="1"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01BBD81-67B5-D148-831F-81C0CC8F80A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50" r:id="rId1"/>
    <p:sldLayoutId id="2147485751" r:id="rId2"/>
    <p:sldLayoutId id="2147485752" r:id="rId3"/>
    <p:sldLayoutId id="2147485753" r:id="rId4"/>
    <p:sldLayoutId id="2147485754" r:id="rId5"/>
    <p:sldLayoutId id="2147485755" r:id="rId6"/>
    <p:sldLayoutId id="2147485756" r:id="rId7"/>
    <p:sldLayoutId id="2147485757" r:id="rId8"/>
    <p:sldLayoutId id="2147485758" r:id="rId9"/>
    <p:sldLayoutId id="2147485759" r:id="rId10"/>
    <p:sldLayoutId id="2147485760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msdn.microsoft.com/en-us/commandline/wsl/install_guid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www.virtualbox.org/" TargetMode="External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4" Type="http://schemas.openxmlformats.org/officeDocument/2006/relationships/hyperlink" Target="https://docs.microsoft.com/en-us/virtualization/windowscontainers/quick-start/quick-start-windows-10" TargetMode="External"/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hub.docker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cb/codebase" TargetMode="External"/><Relationship Id="rId4" Type="http://schemas.openxmlformats.org/officeDocument/2006/relationships/hyperlink" Target="https://github.com/uwescience/shablona" TargetMode="External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github.com/pypa/sampleproject/" TargetMode="External"/><Relationship Id="rId5" Type="http://schemas.openxmlformats.org/officeDocument/2006/relationships/hyperlink" Target="https://github.com/uwescience/shablona" TargetMode="External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hinx-doc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UWSEDS/codebas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cb/codebase" TargetMode="External"/><Relationship Id="rId4" Type="http://schemas.openxmlformats.org/officeDocument/2006/relationships/hyperlink" Target="https://github.com/uwescience/shablona" TargetMode="External"/><Relationship Id="rId5" Type="http://schemas.openxmlformats.org/officeDocument/2006/relationships/hyperlink" Target="https://github.com/BeckResearchLab/ECSOpenData" TargetMode="External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audio" Target="../media/audio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nda.io/docs/using/env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85800" y="990600"/>
            <a:ext cx="8077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 b="1" dirty="0">
                <a:solidFill>
                  <a:srgbClr val="FFFFFF"/>
                </a:solidFill>
                <a:latin typeface="Calibri" charset="0"/>
              </a:rPr>
              <a:t>Software Engineering for Data Scientists</a:t>
            </a:r>
            <a:br>
              <a:rPr lang="en-US" altLang="x-none" sz="3600" b="1" dirty="0">
                <a:solidFill>
                  <a:srgbClr val="FFFFFF"/>
                </a:solidFill>
                <a:latin typeface="Calibri" charset="0"/>
              </a:rPr>
            </a:br>
            <a:r>
              <a:rPr lang="en-US" altLang="x-none" sz="3600" b="1" i="1" dirty="0" smtClean="0">
                <a:solidFill>
                  <a:srgbClr val="FFFFFF"/>
                </a:solidFill>
                <a:latin typeface="Calibri" charset="0"/>
              </a:rPr>
              <a:t>Package Structure</a:t>
            </a:r>
            <a:endParaRPr lang="en-US" altLang="x-none" sz="3600" i="1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14478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6324600" y="285750"/>
            <a:ext cx="26003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 b="1">
                <a:solidFill>
                  <a:srgbClr val="FFFFFF"/>
                </a:solidFill>
                <a:latin typeface="Calibri" charset="0"/>
              </a:rPr>
              <a:t>DATA 515A</a:t>
            </a: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304800" y="22860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David Beck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1,2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Joseph Hellerstein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1,3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, </a:t>
            </a:r>
            <a:r>
              <a:rPr lang="en-US" altLang="x-none" sz="2800" dirty="0" err="1">
                <a:solidFill>
                  <a:srgbClr val="FFFFFF"/>
                </a:solidFill>
                <a:latin typeface="Calibri" charset="0"/>
              </a:rPr>
              <a:t>Bernease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Herman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 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Colin Lockhard</a:t>
            </a:r>
            <a:r>
              <a:rPr lang="en-US" altLang="x-none" sz="2800" baseline="30000" dirty="0">
                <a:solidFill>
                  <a:srgbClr val="FFFFFF"/>
                </a:solidFill>
                <a:latin typeface="Calibri" charset="0"/>
              </a:rPr>
              <a:t>3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1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eScience Institute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2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Chemical Engineering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baseline="30000" dirty="0">
                <a:solidFill>
                  <a:srgbClr val="FFFFFF"/>
                </a:solidFill>
                <a:latin typeface="Calibri" charset="0"/>
              </a:rPr>
              <a:t>3</a:t>
            </a: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Computer Science Engineering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400" dirty="0">
                <a:solidFill>
                  <a:srgbClr val="FFFFFF"/>
                </a:solidFill>
                <a:latin typeface="Calibri" charset="0"/>
              </a:rPr>
              <a:t>The University of Washington</a:t>
            </a:r>
          </a:p>
          <a:p>
            <a:pPr algn="ctr" eaLnBrk="1" hangingPunct="1">
              <a:spcBef>
                <a:spcPts val="800"/>
              </a:spcBef>
            </a:pPr>
            <a:r>
              <a:rPr lang="en-US" altLang="x-none" sz="2800" dirty="0">
                <a:solidFill>
                  <a:srgbClr val="FFFFFF"/>
                </a:solidFill>
                <a:latin typeface="Calibri" charset="0"/>
              </a:rPr>
              <a:t>Oct 9, 2018</a:t>
            </a:r>
          </a:p>
        </p:txBody>
      </p:sp>
    </p:spTree>
    <p:extLst>
      <p:ext uri="{BB962C8B-B14F-4D97-AF65-F5344CB8AC3E}">
        <p14:creationId xmlns:p14="http://schemas.microsoft.com/office/powerpoint/2010/main" val="13423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conda’s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, but only have pip installed components</a:t>
            </a:r>
          </a:p>
          <a:p>
            <a:pPr lvl="1"/>
            <a:r>
              <a:rPr lang="en-US" dirty="0" smtClean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You can feed this to </a:t>
            </a:r>
            <a:r>
              <a:rPr lang="en-US" dirty="0" err="1" smtClean="0"/>
              <a:t>travis</a:t>
            </a:r>
            <a:r>
              <a:rPr lang="en-US" dirty="0" smtClean="0"/>
              <a:t> CI or use it to </a:t>
            </a:r>
            <a:r>
              <a:rPr lang="en-US" dirty="0"/>
              <a:t>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/>
          </a:p>
          <a:p>
            <a:pPr lvl="1"/>
            <a:r>
              <a:rPr lang="en-US" dirty="0"/>
              <a:t>Play time!  </a:t>
            </a:r>
            <a:r>
              <a:rPr lang="en-US" dirty="0" smtClean="0"/>
              <a:t>Each team create and </a:t>
            </a:r>
            <a:r>
              <a:rPr lang="en-US" dirty="0" err="1" smtClean="0"/>
              <a:t>gitify</a:t>
            </a:r>
            <a:r>
              <a:rPr lang="en-US" dirty="0" smtClean="0"/>
              <a:t> your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.  Where does it go in your repo?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E.g. Windows 10 </a:t>
            </a:r>
            <a:r>
              <a:rPr lang="is-IS" dirty="0">
                <a:latin typeface="Calibri" charset="0"/>
              </a:rPr>
              <a:t>Subsystem </a:t>
            </a:r>
            <a:r>
              <a:rPr lang="is-IS" dirty="0" smtClean="0">
                <a:latin typeface="Calibri" charset="0"/>
              </a:rPr>
              <a:t>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msdn.microsoft.com/en-us/commandline/wsl/install_guide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need </a:t>
            </a:r>
            <a:r>
              <a:rPr lang="en-US" dirty="0" err="1" smtClean="0">
                <a:latin typeface="Calibri" charset="0"/>
              </a:rPr>
              <a:t>gitbash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Just works for most everything I’ve tried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8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003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Non-native (Intel emulating </a:t>
            </a:r>
            <a:r>
              <a:rPr lang="en-US" dirty="0" smtClean="0">
                <a:latin typeface="Calibri" charset="0"/>
              </a:rPr>
              <a:t>ARM)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Container (OS level)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www.virtualbox.org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Open source, f</a:t>
            </a:r>
            <a:r>
              <a:rPr lang="is-IS" dirty="0" smtClean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an Amazon Machine </a:t>
            </a:r>
            <a:r>
              <a:rPr lang="is-IS" dirty="0" smtClean="0">
                <a:latin typeface="Calibri" charset="0"/>
              </a:rPr>
              <a:t>Image (AMI)</a:t>
            </a:r>
            <a:endParaRPr lang="is-I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Pay for S3 storage, use a paid AMI model</a:t>
            </a:r>
            <a:r>
              <a:rPr lang="is-IS" dirty="0" smtClean="0">
                <a:latin typeface="Calibri" charset="0"/>
              </a:rPr>
              <a:t>...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hlinkClick r:id="rId2"/>
              </a:rPr>
              <a:t>https://hub.docker.com/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</a:t>
            </a:r>
            <a:r>
              <a:rPr lang="en-US" dirty="0" smtClean="0">
                <a:latin typeface="Calibri" charset="0"/>
                <a:hlinkClick r:id="rId3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Windows on Windows 10: </a:t>
            </a:r>
            <a:r>
              <a:rPr lang="en-US" dirty="0" smtClean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For the class project</a:t>
            </a:r>
            <a:r>
              <a:rPr lang="mr-IN" altLang="x-none" sz="3600" dirty="0" smtClean="0">
                <a:solidFill>
                  <a:srgbClr val="000000"/>
                </a:solidFill>
                <a:latin typeface="Calibri" charset="0"/>
              </a:rPr>
              <a:t>…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 some kind of virtualization to capture the dependencies of your project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Probably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conda</a:t>
            </a:r>
            <a:endParaRPr lang="en-US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Could be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pip</a:t>
            </a:r>
            <a:r>
              <a:rPr lang="en-US" dirty="0" smtClean="0">
                <a:solidFill>
                  <a:schemeClr val="tx1"/>
                </a:solidFill>
              </a:rPr>
              <a:t> (if pure Python)</a:t>
            </a: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EC2, 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&amp; virtual machine images are nice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Complicate things for us to evaluate the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540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a Python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makes a directory a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How do modules work in a package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Importing between modules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 example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github.com/UWSEDS/codebase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github.com/uwescience/shablona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19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6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Overview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Virtual environments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a Python package with </a:t>
            </a:r>
            <a:r>
              <a:rPr lang="en-US" dirty="0" smtClean="0">
                <a:solidFill>
                  <a:schemeClr val="tx1"/>
                </a:solidFill>
              </a:rPr>
              <a:t>examples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continuous integration?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 class work &amp; homework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09600" y="16002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Creating modules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Creating packages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goes in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__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__.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py</a:t>
            </a:r>
            <a:endParaRPr lang="en-US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Where to put data for your unit tests</a:t>
            </a:r>
          </a:p>
        </p:txBody>
      </p:sp>
    </p:spTree>
    <p:extLst>
      <p:ext uri="{BB962C8B-B14F-4D97-AF65-F5344CB8AC3E}">
        <p14:creationId xmlns:p14="http://schemas.microsoft.com/office/powerpoint/2010/main" val="14376964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848"/>
            <a:ext cx="9144000" cy="18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9" y="1001027"/>
            <a:ext cx="9144000" cy="19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8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9795"/>
            <a:ext cx="9144000" cy="18929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677" y="3604197"/>
            <a:ext cx="8213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</a:t>
            </a:r>
            <a:r>
              <a:rPr lang="en-US" dirty="0" err="1" smtClean="0">
                <a:solidFill>
                  <a:srgbClr val="FF0000"/>
                </a:solidFill>
              </a:rPr>
              <a:t>www.astrobetter.com</a:t>
            </a:r>
            <a:r>
              <a:rPr lang="en-US" dirty="0" smtClean="0">
                <a:solidFill>
                  <a:srgbClr val="FF0000"/>
                </a:solidFill>
              </a:rPr>
              <a:t>/blog/2014/03/10/the-whys-</a:t>
            </a:r>
            <a:r>
              <a:rPr lang="en-US" dirty="0" err="1" smtClean="0">
                <a:solidFill>
                  <a:srgbClr val="FF0000"/>
                </a:solidFill>
              </a:rPr>
              <a:t>andhows</a:t>
            </a:r>
            <a:r>
              <a:rPr lang="en-US" dirty="0" smtClean="0">
                <a:solidFill>
                  <a:srgbClr val="FF0000"/>
                </a:solidFill>
              </a:rPr>
              <a:t>-of-licensing-scientific-code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56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" y="976313"/>
            <a:ext cx="9144000" cy="266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7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8168"/>
            <a:ext cx="9144000" cy="24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73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9" y="1219200"/>
            <a:ext cx="9144000" cy="308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2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27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359"/>
            <a:ext cx="9144000" cy="38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4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414"/>
            <a:ext cx="9144000" cy="40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0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29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265690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endParaRPr lang="is-IS" kern="0" dirty="0" smtClean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endParaRPr lang="is-IS" kern="0" dirty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endParaRPr lang="is-IS" kern="0" dirty="0" smtClean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endParaRPr lang="is-IS" kern="0" dirty="0">
              <a:latin typeface="Calibri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is-IS" kern="0" dirty="0" smtClean="0">
                <a:latin typeface="Calibri" charset="0"/>
              </a:rPr>
              <a:t>Run the tests with</a:t>
            </a:r>
          </a:p>
          <a:p>
            <a:pPr lvl="1">
              <a:buFont typeface="Arial" charset="0"/>
              <a:buChar char="•"/>
              <a:defRPr/>
            </a:pPr>
            <a:r>
              <a:rPr lang="is-IS" kern="0" dirty="0" smtClean="0">
                <a:latin typeface="Courier" charset="0"/>
                <a:ea typeface="Courier" charset="0"/>
                <a:cs typeface="Courier" charset="0"/>
              </a:rPr>
              <a:t>pytest mymodule</a:t>
            </a:r>
          </a:p>
          <a:p>
            <a:pPr lvl="1">
              <a:buFont typeface="Arial" charset="0"/>
              <a:buChar char="•"/>
              <a:defRPr/>
            </a:pPr>
            <a:r>
              <a:rPr lang="en-US" kern="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is-IS" kern="0" dirty="0" smtClean="0">
                <a:latin typeface="Courier" charset="0"/>
                <a:ea typeface="Courier" charset="0"/>
                <a:cs typeface="Courier" charset="0"/>
              </a:rPr>
              <a:t>overage run </a:t>
            </a:r>
            <a:r>
              <a:rPr lang="mr-IN" kern="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is-IS" kern="0" dirty="0" smtClean="0">
                <a:latin typeface="Courier" charset="0"/>
                <a:ea typeface="Courier" charset="0"/>
                <a:cs typeface="Courier" charset="0"/>
              </a:rPr>
              <a:t>m unittest discover</a:t>
            </a:r>
            <a:endParaRPr lang="is-IS" kern="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282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 smtClean="0">
                <a:latin typeface="Calibri" charset="0"/>
              </a:rPr>
              <a:t>virtualenv</a:t>
            </a:r>
            <a:r>
              <a:rPr lang="en-US" dirty="0" smtClean="0">
                <a:latin typeface="Calibri" charset="0"/>
              </a:rPr>
              <a:t>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30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2599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4114801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setup.py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examples &amp; help: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hlinkClick r:id="rId4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://github.com/pypa/sampleproject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/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https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github.com/uwescience/shablona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79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  <a:hlinkClick r:id="rId3"/>
              </a:rPr>
              <a:t>www.sphinx-doc.org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31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1244"/>
            <a:ext cx="9144000" cy="3475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6201" y="18288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Also where use cases, specs, presentations, posters, etc. go.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5635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32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26"/>
            <a:ext cx="9150316" cy="39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81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Python packages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33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6886"/>
          <a:stretch/>
        </p:blipFill>
        <p:spPr>
          <a:xfrm>
            <a:off x="0" y="1395301"/>
            <a:ext cx="9144000" cy="2567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3647"/>
          <a:stretch/>
        </p:blipFill>
        <p:spPr>
          <a:xfrm>
            <a:off x="0" y="3962400"/>
            <a:ext cx="9144000" cy="10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67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34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3507"/>
            <a:ext cx="9144000" cy="3750986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 bwMode="auto">
          <a:xfrm>
            <a:off x="381000" y="4724400"/>
            <a:ext cx="2133600" cy="76200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32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What is continuous integration?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CI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Automatically runs “stuff” after a push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Test for PEP8 compliance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Run unit tests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Evaluate test coverage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Render documentation</a:t>
            </a:r>
          </a:p>
          <a:p>
            <a:pPr marL="1144587" lvl="2" indent="-342900">
              <a:buFont typeface="Arial" charset="0"/>
              <a:buChar char="•"/>
            </a:pP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Let’s build setup an example repo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Start by forking this: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github.com/UWSEDS/codebase</a:t>
            </a:r>
            <a:endParaRPr lang="en-US" dirty="0" smtClean="0">
              <a:solidFill>
                <a:schemeClr val="tx1"/>
              </a:solidFill>
            </a:endParaRPr>
          </a:p>
          <a:p>
            <a:pPr marL="1144587" lvl="2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35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0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Other CI examples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complete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codebase</a:t>
            </a:r>
            <a:r>
              <a:rPr lang="en-US" dirty="0" smtClean="0">
                <a:solidFill>
                  <a:schemeClr val="tx1"/>
                </a:solidFill>
              </a:rPr>
              <a:t> example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github.com/dacb/codebase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err="1" smtClean="0">
                <a:solidFill>
                  <a:schemeClr val="tx1"/>
                </a:solidFill>
              </a:rPr>
              <a:t>uber</a:t>
            </a:r>
            <a:r>
              <a:rPr lang="en-US" dirty="0" smtClean="0">
                <a:solidFill>
                  <a:schemeClr val="tx1"/>
                </a:solidFill>
              </a:rPr>
              <a:t> example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shablona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4587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https://github.com/uwescience/shablona </a:t>
            </a:r>
            <a:endParaRPr lang="en-US" dirty="0" smtClean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 example of CI using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 smtClean="0">
                <a:solidFill>
                  <a:schemeClr val="tx1"/>
                </a:solidFill>
              </a:rPr>
              <a:t> managed virtual environments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hlinkClick r:id="rId5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5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github.com/BeckResearchLab/ECSOpenData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36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32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Continuous integration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Let’s setup CI for a repo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If there is time, we’ll do coverage too!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37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0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SzPct val="100000"/>
            </a:pPr>
            <a:r>
              <a:rPr lang="en-US" altLang="x-none" sz="3600" dirty="0" smtClean="0">
                <a:solidFill>
                  <a:srgbClr val="000000"/>
                </a:solidFill>
                <a:latin typeface="Calibri" charset="0"/>
              </a:rPr>
              <a:t>Homework</a:t>
            </a:r>
            <a:endParaRPr lang="en-US" altLang="x-none" sz="36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447800"/>
            <a:ext cx="82296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1363" indent="-2841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Finish making your project into a Python package with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README.md</a:t>
            </a:r>
            <a:r>
              <a:rPr lang="en-US" dirty="0" smtClean="0">
                <a:solidFill>
                  <a:schemeClr val="tx1"/>
                </a:solidFill>
              </a:rPr>
              <a:t> that describes the overview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Software license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defined environment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Unit tests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continuous integration framework</a:t>
            </a:r>
            <a:r>
              <a:rPr lang="en-US" dirty="0" smtClean="0">
                <a:solidFill>
                  <a:srgbClr val="C00000"/>
                </a:solidFill>
              </a:rPr>
              <a:t>**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setup.py</a:t>
            </a:r>
            <a:r>
              <a:rPr lang="en-US" dirty="0" smtClean="0">
                <a:solidFill>
                  <a:schemeClr val="tx1"/>
                </a:solidFill>
              </a:rPr>
              <a:t> for </a:t>
            </a:r>
            <a:r>
              <a:rPr lang="en-US" dirty="0" err="1" smtClean="0">
                <a:solidFill>
                  <a:schemeClr val="tx1"/>
                </a:solidFill>
              </a:rPr>
              <a:t>PyPi</a:t>
            </a:r>
            <a:r>
              <a:rPr lang="en-US" dirty="0" smtClean="0">
                <a:solidFill>
                  <a:schemeClr val="tx1"/>
                </a:solidFill>
              </a:rPr>
              <a:t> (i.e. pip) installation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See </a:t>
            </a:r>
            <a:r>
              <a:rPr lang="en-US" dirty="0" err="1" smtClean="0">
                <a:solidFill>
                  <a:schemeClr val="tx1"/>
                </a:solidFill>
              </a:rPr>
              <a:t>Shablona</a:t>
            </a:r>
            <a:r>
              <a:rPr lang="en-US" dirty="0" smtClean="0">
                <a:solidFill>
                  <a:schemeClr val="tx1"/>
                </a:solidFill>
              </a:rPr>
              <a:t> or </a:t>
            </a:r>
            <a:r>
              <a:rPr lang="en-US" dirty="0" err="1" smtClean="0">
                <a:solidFill>
                  <a:schemeClr val="tx1"/>
                </a:solidFill>
              </a:rPr>
              <a:t>PyPi</a:t>
            </a:r>
            <a:r>
              <a:rPr lang="en-US" dirty="0" smtClean="0">
                <a:solidFill>
                  <a:schemeClr val="tx1"/>
                </a:solidFill>
              </a:rPr>
              <a:t> docs</a:t>
            </a:r>
          </a:p>
          <a:p>
            <a:pPr marL="74295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 </a:t>
            </a:r>
            <a:r>
              <a:rPr lang="en-US" dirty="0" err="1" smtClean="0">
                <a:solidFill>
                  <a:schemeClr val="tx1"/>
                </a:solidFill>
              </a:rPr>
              <a:t>autodoc</a:t>
            </a:r>
            <a:r>
              <a:rPr lang="en-US" dirty="0" smtClean="0">
                <a:solidFill>
                  <a:schemeClr val="tx1"/>
                </a:solidFill>
              </a:rPr>
              <a:t> generation system</a:t>
            </a:r>
            <a:r>
              <a:rPr lang="en-US" dirty="0" smtClean="0">
                <a:solidFill>
                  <a:srgbClr val="C00000"/>
                </a:solidFill>
              </a:rPr>
              <a:t>**</a:t>
            </a:r>
          </a:p>
          <a:p>
            <a:pPr marL="1601787" lvl="3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See </a:t>
            </a:r>
            <a:r>
              <a:rPr lang="en-US" dirty="0" err="1" smtClean="0">
                <a:solidFill>
                  <a:schemeClr val="tx1"/>
                </a:solidFill>
              </a:rPr>
              <a:t>Shablona</a:t>
            </a:r>
            <a:r>
              <a:rPr lang="en-US" dirty="0" smtClean="0">
                <a:solidFill>
                  <a:schemeClr val="tx1"/>
                </a:solidFill>
              </a:rPr>
              <a:t> or </a:t>
            </a:r>
            <a:r>
              <a:rPr lang="en-US" dirty="0" err="1" smtClean="0">
                <a:solidFill>
                  <a:schemeClr val="tx1"/>
                </a:solidFill>
              </a:rPr>
              <a:t>PyPi</a:t>
            </a:r>
            <a:r>
              <a:rPr lang="en-US" dirty="0" smtClean="0">
                <a:solidFill>
                  <a:schemeClr val="tx1"/>
                </a:solidFill>
              </a:rPr>
              <a:t> docs</a:t>
            </a:r>
          </a:p>
          <a:p>
            <a:pPr marL="1144587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E.g. Sphinx</a:t>
            </a:r>
          </a:p>
          <a:p>
            <a:pPr marL="1601787" lvl="3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ReStructured</a:t>
            </a:r>
            <a:r>
              <a:rPr lang="en-US" dirty="0" smtClean="0">
                <a:solidFill>
                  <a:schemeClr val="tx1"/>
                </a:solidFill>
              </a:rPr>
              <a:t> Text</a:t>
            </a:r>
          </a:p>
          <a:p>
            <a:pPr marL="1144587" lvl="2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74295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Beck, </a:t>
            </a:r>
            <a:r>
              <a:rPr lang="en-US" dirty="0" err="1" smtClean="0"/>
              <a:t>Hellerstein</a:t>
            </a:r>
            <a:r>
              <a:rPr lang="en-US" dirty="0" smtClean="0"/>
              <a:t> &amp; Herman, 2018</a:t>
            </a:r>
            <a:endParaRPr lang="en-US" dirty="0"/>
          </a:p>
        </p:txBody>
      </p:sp>
      <p:sp>
        <p:nvSpPr>
          <p:cNvPr id="15258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3F6652-8D5C-DB43-B519-A2ACC874B887}" type="slidenum">
              <a:rPr lang="en-US" altLang="x-none" sz="1800">
                <a:solidFill>
                  <a:srgbClr val="000000"/>
                </a:solidFill>
                <a:latin typeface="Times New Roman" charset="0"/>
              </a:rPr>
              <a:pPr/>
              <a:t>38</a:t>
            </a:fld>
            <a:endParaRPr lang="en-US" altLang="x-none" sz="18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5908" y="5935553"/>
            <a:ext cx="7585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** optional but will be viewed positively </a:t>
            </a:r>
            <a:r>
              <a:rPr lang="en-US" smtClean="0">
                <a:solidFill>
                  <a:srgbClr val="C00000"/>
                </a:solidFill>
              </a:rPr>
              <a:t>during grading!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93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Virtualization is the ‘abstraction’ of an environment, process, operating system, or </a:t>
            </a:r>
            <a:r>
              <a:rPr lang="is-IS" dirty="0" smtClean="0">
                <a:latin typeface="Calibri" charset="0"/>
              </a:rPr>
              <a:t>hardware</a:t>
            </a: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Abstraction means to remove direct connections with the underlying </a:t>
            </a:r>
            <a:r>
              <a:rPr lang="is-IS" dirty="0" smtClean="0">
                <a:latin typeface="Calibri" charset="0"/>
              </a:rPr>
              <a:t>infrastruction</a:t>
            </a: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most common type of virtualization is hardware, e.g. </a:t>
            </a:r>
            <a:r>
              <a:rPr lang="en-US" dirty="0" smtClean="0">
                <a:latin typeface="Calibri" charset="0"/>
              </a:rPr>
              <a:t>W</a:t>
            </a:r>
            <a:r>
              <a:rPr lang="is-IS" dirty="0" smtClean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Fancy word alert!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is dependency hell you ask?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3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types of virtualization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Thought experiment 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Which is going to be the fastest?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Allows you to setup a python environment speicifc to a project</a:t>
            </a:r>
            <a:endParaRPr lang="is-I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8442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Virtual environments with </a:t>
            </a:r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 smtClean="0"/>
              <a:t>Where options are things like what python version to use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1"/>
            <a:r>
              <a:rPr lang="en-US" dirty="0" smtClean="0"/>
              <a:t>After creating, switch to it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Do a 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Switch out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/>
              <a:t> 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 smtClean="0"/>
              <a:t> to install packages</a:t>
            </a:r>
          </a:p>
          <a:p>
            <a:pPr lvl="1"/>
            <a:r>
              <a:rPr lang="en-US" dirty="0" smtClean="0"/>
              <a:t>Export environment: 	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Create an environment from an exported </a:t>
            </a: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1"/>
            <a:r>
              <a:rPr lang="en-US" dirty="0" smtClean="0"/>
              <a:t>List  environments: 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 smtClean="0"/>
              <a:t>`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 time!  Everyone create a python 2.7 environment with </a:t>
            </a:r>
            <a:r>
              <a:rPr lang="en-US" dirty="0" err="1" smtClean="0"/>
              <a:t>jupyter</a:t>
            </a:r>
            <a:r>
              <a:rPr lang="en-US" dirty="0" smtClean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1803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16904</TotalTime>
  <Words>1252</Words>
  <Application>Microsoft Macintosh PowerPoint</Application>
  <PresentationFormat>On-screen Show (4:3)</PresentationFormat>
  <Paragraphs>305</Paragraphs>
  <Slides>38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38</vt:i4>
      </vt:variant>
    </vt:vector>
  </HeadingPairs>
  <TitlesOfParts>
    <vt:vector size="57" baseType="lpstr">
      <vt:lpstr>Arial Unicode MS</vt:lpstr>
      <vt:lpstr>Calibri</vt:lpstr>
      <vt:lpstr>Courier</vt:lpstr>
      <vt:lpstr>Courier New</vt:lpstr>
      <vt:lpstr>ＭＳ Ｐゴシック</vt:lpstr>
      <vt:lpstr>Times New Roman</vt:lpstr>
      <vt:lpstr>Wingdings</vt:lpstr>
      <vt:lpstr>Arial</vt:lpstr>
      <vt:lpstr>Office Theme</vt:lpstr>
      <vt:lpstr>1_Office Theme</vt:lpstr>
      <vt:lpstr>2_Office Theme</vt:lpstr>
      <vt:lpstr>3_Office Theme</vt:lpstr>
      <vt:lpstr>4_Office Theme</vt:lpstr>
      <vt:lpstr>5_Office Theme</vt:lpstr>
      <vt:lpstr>7_Office Theme</vt:lpstr>
      <vt:lpstr>8_Office Theme</vt:lpstr>
      <vt:lpstr>9_Office Theme</vt:lpstr>
      <vt:lpstr>10_Office Theme</vt:lpstr>
      <vt:lpstr>11_Office Theme</vt:lpstr>
      <vt:lpstr>PowerPoint Presentation</vt:lpstr>
      <vt:lpstr>PowerPoint Presentation</vt:lpstr>
      <vt:lpstr>Virtual Environments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David A. C. Beck</cp:lastModifiedBy>
  <cp:revision>394</cp:revision>
  <cp:lastPrinted>1601-01-01T00:00:00Z</cp:lastPrinted>
  <dcterms:created xsi:type="dcterms:W3CDTF">2008-11-04T22:35:39Z</dcterms:created>
  <dcterms:modified xsi:type="dcterms:W3CDTF">2018-11-15T21:39:46Z</dcterms:modified>
</cp:coreProperties>
</file>